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  <p:sldId id="268" r:id="rId12"/>
    <p:sldId id="266" r:id="rId13"/>
    <p:sldId id="269" r:id="rId14"/>
    <p:sldId id="267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D37"/>
    <a:srgbClr val="232832"/>
    <a:srgbClr val="F2F2F2"/>
    <a:srgbClr val="F96D00"/>
    <a:srgbClr val="FFBC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584" y="1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DAF1F-1862-4F9F-B2B2-14DFD9E0D3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4DAEE-FFE6-4B91-A030-DA7D754C2F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3B126-DFE5-4010-8C29-26024F3A1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9EEB2-C0E8-4F51-93C5-40039E01F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EE75A-24E6-4B97-8F25-DAA77D37E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49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C1E97-3490-4C90-A528-D08E60209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47898-0EBA-4A38-90D3-1C2A517CD6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D8DA4-F994-4B7A-B30B-ADC2CB3EB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A6159-1CB2-4C59-A05A-48ED00F38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48B6A-C26C-411B-AEAD-6976C87A4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3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945D26-7F25-4D9A-818A-E65F8F3285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81B8EE-C871-44B8-BF29-538618F903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A4936-0FD3-4DDF-B0AC-DA6CE085E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B4D67-97B7-40D7-B61A-85FB64136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14A5-9DE2-4368-B115-CE320CB9A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81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4F9C3-203E-4844-8392-BC76A482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A01E5-43A6-459A-A3BD-AF82ECA46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886A7-4EBA-4DF9-826B-42D00CB8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2D9BD-B860-4B7D-992D-221869D80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4FC4F-82B3-4888-82D6-9D856FC90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810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845BE-EE02-4F75-BCD8-A21F55C50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659C6-9958-49BE-8B83-70A3024C5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48408-B934-4002-A9AC-83D223B5A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F87EB-4F86-49B3-9F3F-3F92F0C7C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6FFDA-4B3B-4218-9ECF-D545C8845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79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8FED3-E06C-4B04-9E61-9FDF09296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9C6BB-D1EC-43E4-BFD4-C18A053EB4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00995-5024-4D05-84FC-0E13CC88F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DBC15-9C0C-4338-9673-6D3AC241E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628B4C-DB0A-4277-80C0-A223B92D4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D2ED1-215D-4A61-A89E-8EBF5FEB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5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41749-0961-4E76-B16C-2559DD0EF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2076CF-6A74-4974-97A1-3608561AA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FDA8A2-852A-4F2B-961A-60B3BC6078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8C690B-6BE1-4F67-A549-493CEE202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573CBF-9FFE-4047-BE02-A18B40DC61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0C01AD-702A-4857-AD1E-C410C6C4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7EEE68-4436-485B-88C5-A082BCAE3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4CF0E7-E486-4ABB-AC03-2F5975EEF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0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E884-70FD-43BF-AB78-5F14F4E0A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11861C-4A49-405F-B9E7-48A5A3A12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FC425E-9822-41E8-AB9A-442AD054F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192863-6E58-42EB-9FDC-09800C4FE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88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DF5829-1B50-4E35-A571-EDCB08950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D683A2-F0AE-4FC3-B975-94A7A7C6F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9B496-4208-4FB2-91EC-576D2203E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14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1E32-4D26-43F1-B9FE-823A324C6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CF856-0CEF-4AC5-BDC9-3B4BBB5B4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50928-7A0B-48A7-B6DB-59C5B7F98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CDB4D0-0C8A-420D-A9D7-A84160884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38960-48A8-4294-A488-FB09860E9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E92BB-4524-427F-A6F5-BF46103F1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148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528A9-4C49-4A57-BE81-D1B802C85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FBADBF-D25F-4496-B9E0-5BC25F262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D9D84E-5AFA-413C-B535-2D351B7CE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61B50-8056-4D96-98FB-FBEEB49D1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2BE2A-C359-49B5-9429-0041983E0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E5500-639C-4985-A727-AA2834533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605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4847F6-973F-4572-9412-BEA9DC1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DB94D-B984-45E6-B951-862D48410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6BDDC-3814-4BED-94B7-2E13DB300F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DBBC49-C625-4482-9F79-3973F6953C5F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D3083-38F7-4306-93A5-26B64ADA12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84FCC-32EC-4696-BFC0-19695EF6D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2AD81-8C6D-44B2-B9C7-47F61C323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79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17/06/relationships/model3d" Target="../media/model3d3.glb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17/06/relationships/model3d" Target="../media/model3d3.glb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17/06/relationships/model3d" Target="../media/model3d2.glb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17/06/relationships/model3d" Target="../media/model3d2.glb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7/06/relationships/model3d" Target="../media/model3d3.glb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microsoft.com/office/2017/06/relationships/model3d" Target="../media/model3d2.glb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microsoft.com/office/2017/06/relationships/model3d" Target="../media/model3d3.glb"/><Relationship Id="rId5" Type="http://schemas.openxmlformats.org/officeDocument/2006/relationships/image" Target="../media/image12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05446" y="-1655864"/>
            <a:ext cx="4591691" cy="14575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64AF46-9B12-4025-84AB-194B54F31381}"/>
              </a:ext>
            </a:extLst>
          </p:cNvPr>
          <p:cNvSpPr txBox="1"/>
          <p:nvPr/>
        </p:nvSpPr>
        <p:spPr>
          <a:xfrm>
            <a:off x="3067050" y="2321004"/>
            <a:ext cx="60579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>
                <a:solidFill>
                  <a:srgbClr val="F96D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24214464"/>
                  </p:ext>
                </p:extLst>
              </p:nvPr>
            </p:nvGraphicFramePr>
            <p:xfrm>
              <a:off x="3495469" y="7396019"/>
              <a:ext cx="5331443" cy="828277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331443" cy="8282778"/>
                    </a:xfrm>
                    <a:prstGeom prst="rect">
                      <a:avLst/>
                    </a:prstGeom>
                  </am3d:spPr>
                  <am3d:camera>
                    <am3d:pos x="0" y="0" z="635362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666" d="1000000"/>
                    <am3d:preTrans dx="-10711" dy="-17737505" dz="3535889"/>
                    <am3d:scale>
                      <am3d:sx n="1000000" d="1000000"/>
                      <am3d:sy n="1000000" d="1000000"/>
                      <am3d:sz n="1000000" d="1000000"/>
                    </am3d:scale>
                    <am3d:rot ax="-10556067" ay="130900" az="-1079070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10817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95469" y="7396019"/>
                <a:ext cx="5331443" cy="8282778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5F02CDCD-9FA2-4142-BB8D-DC0F664B2AC8}"/>
              </a:ext>
            </a:extLst>
          </p:cNvPr>
          <p:cNvSpPr txBox="1"/>
          <p:nvPr/>
        </p:nvSpPr>
        <p:spPr>
          <a:xfrm>
            <a:off x="3067049" y="2321004"/>
            <a:ext cx="60579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>
                <a:ln w="38100">
                  <a:solidFill>
                    <a:srgbClr val="F96D00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</a:t>
            </a:r>
          </a:p>
        </p:txBody>
      </p:sp>
    </p:spTree>
    <p:extLst>
      <p:ext uri="{BB962C8B-B14F-4D97-AF65-F5344CB8AC3E}">
        <p14:creationId xmlns:p14="http://schemas.microsoft.com/office/powerpoint/2010/main" val="2192679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2596" y="-3658392"/>
            <a:ext cx="4591691" cy="145752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>
                <a:extLst>
                  <a:ext uri="{FF2B5EF4-FFF2-40B4-BE49-F238E27FC236}">
                    <a16:creationId xmlns:a16="http://schemas.microsoft.com/office/drawing/2014/main" id="{2A42CB80-1CB2-406A-994C-6358DF6134D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62922675"/>
                  </p:ext>
                </p:extLst>
              </p:nvPr>
            </p:nvGraphicFramePr>
            <p:xfrm>
              <a:off x="-4794251" y="1965749"/>
              <a:ext cx="3775421" cy="195855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775421" cy="1958551"/>
                    </a:xfrm>
                    <a:prstGeom prst="rect">
                      <a:avLst/>
                    </a:prstGeom>
                  </am3d:spPr>
                  <am3d:camera>
                    <am3d:pos x="0" y="0" z="534509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740" d="1000000"/>
                    <am3d:preTrans dx="0" dy="-4869287" dz="591252"/>
                    <am3d:scale>
                      <am3d:sx n="1000000" d="1000000"/>
                      <am3d:sy n="1000000" d="1000000"/>
                      <am3d:sz n="1000000" d="1000000"/>
                    </am3d:scale>
                    <am3d:rot ax="569158" ay="2326755" az="35846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7421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>
                <a:extLst>
                  <a:ext uri="{FF2B5EF4-FFF2-40B4-BE49-F238E27FC236}">
                    <a16:creationId xmlns:a16="http://schemas.microsoft.com/office/drawing/2014/main" id="{2A42CB80-1CB2-406A-994C-6358DF6134D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794251" y="1965749"/>
                <a:ext cx="3775421" cy="1958551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3856538A-C538-4E48-9891-C15FAFFAEF82}"/>
              </a:ext>
            </a:extLst>
          </p:cNvPr>
          <p:cNvSpPr txBox="1"/>
          <p:nvPr/>
        </p:nvSpPr>
        <p:spPr>
          <a:xfrm>
            <a:off x="-4794251" y="4552950"/>
            <a:ext cx="441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>
                  <a:solidFill>
                    <a:srgbClr val="232832"/>
                  </a:solidFill>
                </a:ln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OPERATING SYSTEM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81EA44AA-7F51-4BF0-813D-C75F774ACE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12322565"/>
                  </p:ext>
                </p:extLst>
              </p:nvPr>
            </p:nvGraphicFramePr>
            <p:xfrm>
              <a:off x="13035893" y="2481209"/>
              <a:ext cx="2623077" cy="121449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623077" cy="1214491"/>
                    </a:xfrm>
                    <a:prstGeom prst="rect">
                      <a:avLst/>
                    </a:prstGeom>
                  </am3d:spPr>
                  <am3d:camera>
                    <am3d:pos x="0" y="0" z="585768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106" d="1000000"/>
                    <am3d:preTrans dx="0" dy="529415" dz="31680135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0889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81EA44AA-7F51-4BF0-813D-C75F774ACE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035893" y="2481209"/>
                <a:ext cx="2623077" cy="121449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E7F045C0-8CC9-4263-A991-0211A755E54F}"/>
              </a:ext>
            </a:extLst>
          </p:cNvPr>
          <p:cNvSpPr txBox="1"/>
          <p:nvPr/>
        </p:nvSpPr>
        <p:spPr>
          <a:xfrm>
            <a:off x="13418482" y="4552949"/>
            <a:ext cx="2111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>
                  <a:solidFill>
                    <a:srgbClr val="232832"/>
                  </a:solidFill>
                </a:ln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KERNELS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FBAF2B-9731-47D1-AE73-51D2DAEF7393}"/>
              </a:ext>
            </a:extLst>
          </p:cNvPr>
          <p:cNvSpPr txBox="1"/>
          <p:nvPr/>
        </p:nvSpPr>
        <p:spPr>
          <a:xfrm>
            <a:off x="899568" y="870607"/>
            <a:ext cx="30075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n>
                  <a:solidFill>
                    <a:srgbClr val="FF8D37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VOCABULARY</a:t>
            </a:r>
            <a:endParaRPr lang="en-US" b="1" dirty="0">
              <a:ln>
                <a:solidFill>
                  <a:srgbClr val="FF8D37"/>
                </a:solidFill>
              </a:ln>
              <a:noFill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5F1243-5F4B-4DEB-AEEA-C9F4243011E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945" y="6858000"/>
            <a:ext cx="7853948" cy="26683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0EB041-5D4C-49AD-905D-A95EF18C3D4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36362" y="6408665"/>
            <a:ext cx="7853948" cy="26683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EC16D0-F0AD-4F2F-8954-5775B8DDDA59}"/>
              </a:ext>
            </a:extLst>
          </p:cNvPr>
          <p:cNvSpPr txBox="1"/>
          <p:nvPr/>
        </p:nvSpPr>
        <p:spPr>
          <a:xfrm>
            <a:off x="1555750" y="2852492"/>
            <a:ext cx="9080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3283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is responsible for managing hardware resources and providing essential services for the operating system?</a:t>
            </a:r>
            <a:endParaRPr lang="en-US" dirty="0">
              <a:solidFill>
                <a:srgbClr val="23283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D10BC7-B18A-482D-B67C-90235BE8BFE1}"/>
              </a:ext>
            </a:extLst>
          </p:cNvPr>
          <p:cNvSpPr txBox="1"/>
          <p:nvPr/>
        </p:nvSpPr>
        <p:spPr>
          <a:xfrm>
            <a:off x="5669722" y="3747357"/>
            <a:ext cx="1022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B. Kernel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470786-CBC0-482A-A9AD-84562C2263E3}"/>
              </a:ext>
            </a:extLst>
          </p:cNvPr>
          <p:cNvSpPr txBox="1"/>
          <p:nvPr/>
        </p:nvSpPr>
        <p:spPr>
          <a:xfrm>
            <a:off x="3679416" y="3747357"/>
            <a:ext cx="175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A. Mother Board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111E69-06CC-45DE-ABE9-6B026A39D940}"/>
              </a:ext>
            </a:extLst>
          </p:cNvPr>
          <p:cNvSpPr txBox="1"/>
          <p:nvPr/>
        </p:nvSpPr>
        <p:spPr>
          <a:xfrm>
            <a:off x="7186275" y="3747357"/>
            <a:ext cx="86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C. Windows</a:t>
            </a:r>
          </a:p>
        </p:txBody>
      </p:sp>
    </p:spTree>
    <p:extLst>
      <p:ext uri="{BB962C8B-B14F-4D97-AF65-F5344CB8AC3E}">
        <p14:creationId xmlns:p14="http://schemas.microsoft.com/office/powerpoint/2010/main" val="1056486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2596" y="-3658392"/>
            <a:ext cx="4591691" cy="145752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>
                <a:extLst>
                  <a:ext uri="{FF2B5EF4-FFF2-40B4-BE49-F238E27FC236}">
                    <a16:creationId xmlns:a16="http://schemas.microsoft.com/office/drawing/2014/main" id="{2A42CB80-1CB2-406A-994C-6358DF6134D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794251" y="1965749"/>
              <a:ext cx="3775421" cy="195855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775421" cy="1958551"/>
                    </a:xfrm>
                    <a:prstGeom prst="rect">
                      <a:avLst/>
                    </a:prstGeom>
                  </am3d:spPr>
                  <am3d:camera>
                    <am3d:pos x="0" y="0" z="534509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740" d="1000000"/>
                    <am3d:preTrans dx="0" dy="-4869287" dz="591252"/>
                    <am3d:scale>
                      <am3d:sx n="1000000" d="1000000"/>
                      <am3d:sy n="1000000" d="1000000"/>
                      <am3d:sz n="1000000" d="1000000"/>
                    </am3d:scale>
                    <am3d:rot ax="569158" ay="2326755" az="35846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7421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>
                <a:extLst>
                  <a:ext uri="{FF2B5EF4-FFF2-40B4-BE49-F238E27FC236}">
                    <a16:creationId xmlns:a16="http://schemas.microsoft.com/office/drawing/2014/main" id="{2A42CB80-1CB2-406A-994C-6358DF6134D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794251" y="1965749"/>
                <a:ext cx="3775421" cy="1958551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3856538A-C538-4E48-9891-C15FAFFAEF82}"/>
              </a:ext>
            </a:extLst>
          </p:cNvPr>
          <p:cNvSpPr txBox="1"/>
          <p:nvPr/>
        </p:nvSpPr>
        <p:spPr>
          <a:xfrm>
            <a:off x="-4794251" y="4552950"/>
            <a:ext cx="441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>
                  <a:solidFill>
                    <a:srgbClr val="232832"/>
                  </a:solidFill>
                </a:ln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OPERATING SYSTEM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81EA44AA-7F51-4BF0-813D-C75F774ACE5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3035893" y="2481209"/>
              <a:ext cx="2623077" cy="121449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623077" cy="1214491"/>
                    </a:xfrm>
                    <a:prstGeom prst="rect">
                      <a:avLst/>
                    </a:prstGeom>
                  </am3d:spPr>
                  <am3d:camera>
                    <am3d:pos x="0" y="0" z="585768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106" d="1000000"/>
                    <am3d:preTrans dx="0" dy="529415" dz="31680135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0889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81EA44AA-7F51-4BF0-813D-C75F774ACE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035893" y="2481209"/>
                <a:ext cx="2623077" cy="121449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E7F045C0-8CC9-4263-A991-0211A755E54F}"/>
              </a:ext>
            </a:extLst>
          </p:cNvPr>
          <p:cNvSpPr txBox="1"/>
          <p:nvPr/>
        </p:nvSpPr>
        <p:spPr>
          <a:xfrm>
            <a:off x="13418482" y="4552949"/>
            <a:ext cx="2111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>
                  <a:solidFill>
                    <a:srgbClr val="232832"/>
                  </a:solidFill>
                </a:ln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KERNELS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FBAF2B-9731-47D1-AE73-51D2DAEF7393}"/>
              </a:ext>
            </a:extLst>
          </p:cNvPr>
          <p:cNvSpPr txBox="1"/>
          <p:nvPr/>
        </p:nvSpPr>
        <p:spPr>
          <a:xfrm>
            <a:off x="899568" y="870607"/>
            <a:ext cx="30075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n>
                  <a:solidFill>
                    <a:srgbClr val="FF8D37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VOCABULARY</a:t>
            </a:r>
            <a:endParaRPr lang="en-US" b="1" dirty="0">
              <a:ln>
                <a:solidFill>
                  <a:srgbClr val="FF8D37"/>
                </a:solidFill>
              </a:ln>
              <a:noFill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5F1243-5F4B-4DEB-AEEA-C9F4243011E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945" y="6858000"/>
            <a:ext cx="7853948" cy="26683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0EB041-5D4C-49AD-905D-A95EF18C3D4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36362" y="6408665"/>
            <a:ext cx="7853948" cy="26683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D10BC7-B18A-482D-B67C-90235BE8BFE1}"/>
              </a:ext>
            </a:extLst>
          </p:cNvPr>
          <p:cNvSpPr txBox="1"/>
          <p:nvPr/>
        </p:nvSpPr>
        <p:spPr>
          <a:xfrm>
            <a:off x="5193432" y="3110925"/>
            <a:ext cx="1805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8D37"/>
                </a:solidFill>
              </a:rPr>
              <a:t>B. Kernel</a:t>
            </a:r>
          </a:p>
        </p:txBody>
      </p:sp>
    </p:spTree>
    <p:extLst>
      <p:ext uri="{BB962C8B-B14F-4D97-AF65-F5344CB8AC3E}">
        <p14:creationId xmlns:p14="http://schemas.microsoft.com/office/powerpoint/2010/main" val="2940516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2596" y="-3658392"/>
            <a:ext cx="4591691" cy="14575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FBAF2B-9731-47D1-AE73-51D2DAEF7393}"/>
              </a:ext>
            </a:extLst>
          </p:cNvPr>
          <p:cNvSpPr txBox="1"/>
          <p:nvPr/>
        </p:nvSpPr>
        <p:spPr>
          <a:xfrm>
            <a:off x="899568" y="870607"/>
            <a:ext cx="30075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n>
                  <a:solidFill>
                    <a:srgbClr val="FF8D37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VOCABULARY</a:t>
            </a:r>
            <a:endParaRPr lang="en-US" b="1" dirty="0">
              <a:ln>
                <a:solidFill>
                  <a:srgbClr val="FF8D37"/>
                </a:solidFill>
              </a:ln>
              <a:noFill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EC16D0-F0AD-4F2F-8954-5775B8DDDA59}"/>
              </a:ext>
            </a:extLst>
          </p:cNvPr>
          <p:cNvSpPr txBox="1"/>
          <p:nvPr/>
        </p:nvSpPr>
        <p:spPr>
          <a:xfrm>
            <a:off x="1555750" y="2852492"/>
            <a:ext cx="9080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3283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Ubuntu, Fedora, Debian, and Mint are various kinds of?</a:t>
            </a:r>
            <a:endParaRPr lang="en-US" dirty="0">
              <a:solidFill>
                <a:srgbClr val="23283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D10BC7-B18A-482D-B67C-90235BE8BFE1}"/>
              </a:ext>
            </a:extLst>
          </p:cNvPr>
          <p:cNvSpPr txBox="1"/>
          <p:nvPr/>
        </p:nvSpPr>
        <p:spPr>
          <a:xfrm>
            <a:off x="5655710" y="3451511"/>
            <a:ext cx="2075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B. Mac Service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470786-CBC0-482A-A9AD-84562C2263E3}"/>
              </a:ext>
            </a:extLst>
          </p:cNvPr>
          <p:cNvSpPr txBox="1"/>
          <p:nvPr/>
        </p:nvSpPr>
        <p:spPr>
          <a:xfrm>
            <a:off x="2994956" y="3451511"/>
            <a:ext cx="2055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A. Windows Version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111E69-06CC-45DE-ABE9-6B026A39D940}"/>
              </a:ext>
            </a:extLst>
          </p:cNvPr>
          <p:cNvSpPr txBox="1"/>
          <p:nvPr/>
        </p:nvSpPr>
        <p:spPr>
          <a:xfrm>
            <a:off x="7683124" y="3451511"/>
            <a:ext cx="2036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C. Linux Distro</a:t>
            </a:r>
          </a:p>
        </p:txBody>
      </p:sp>
    </p:spTree>
    <p:extLst>
      <p:ext uri="{BB962C8B-B14F-4D97-AF65-F5344CB8AC3E}">
        <p14:creationId xmlns:p14="http://schemas.microsoft.com/office/powerpoint/2010/main" val="4074468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2596" y="-3658392"/>
            <a:ext cx="4591691" cy="14575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FBAF2B-9731-47D1-AE73-51D2DAEF7393}"/>
              </a:ext>
            </a:extLst>
          </p:cNvPr>
          <p:cNvSpPr txBox="1"/>
          <p:nvPr/>
        </p:nvSpPr>
        <p:spPr>
          <a:xfrm>
            <a:off x="899568" y="870607"/>
            <a:ext cx="30075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n>
                  <a:solidFill>
                    <a:srgbClr val="FF8D37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VOCABULARY</a:t>
            </a:r>
            <a:endParaRPr lang="en-US" b="1" dirty="0">
              <a:ln>
                <a:solidFill>
                  <a:srgbClr val="FF8D37"/>
                </a:solidFill>
              </a:ln>
              <a:noFill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111E69-06CC-45DE-ABE9-6B026A39D940}"/>
              </a:ext>
            </a:extLst>
          </p:cNvPr>
          <p:cNvSpPr txBox="1"/>
          <p:nvPr/>
        </p:nvSpPr>
        <p:spPr>
          <a:xfrm>
            <a:off x="4812636" y="3136612"/>
            <a:ext cx="2566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8D37"/>
                </a:solidFill>
              </a:rPr>
              <a:t>C. Linux Distro</a:t>
            </a:r>
          </a:p>
        </p:txBody>
      </p:sp>
    </p:spTree>
    <p:extLst>
      <p:ext uri="{BB962C8B-B14F-4D97-AF65-F5344CB8AC3E}">
        <p14:creationId xmlns:p14="http://schemas.microsoft.com/office/powerpoint/2010/main" val="19728485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2596" y="-3658392"/>
            <a:ext cx="4591691" cy="14575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FBAF2B-9731-47D1-AE73-51D2DAEF7393}"/>
              </a:ext>
            </a:extLst>
          </p:cNvPr>
          <p:cNvSpPr txBox="1"/>
          <p:nvPr/>
        </p:nvSpPr>
        <p:spPr>
          <a:xfrm>
            <a:off x="899568" y="870607"/>
            <a:ext cx="30075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n>
                  <a:solidFill>
                    <a:srgbClr val="FF8D37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VOCABULARY</a:t>
            </a:r>
            <a:endParaRPr lang="en-US" b="1" dirty="0">
              <a:ln>
                <a:solidFill>
                  <a:srgbClr val="FF8D37"/>
                </a:solidFill>
              </a:ln>
              <a:noFill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EC16D0-F0AD-4F2F-8954-5775B8DDDA59}"/>
              </a:ext>
            </a:extLst>
          </p:cNvPr>
          <p:cNvSpPr txBox="1"/>
          <p:nvPr/>
        </p:nvSpPr>
        <p:spPr>
          <a:xfrm>
            <a:off x="1555750" y="2782669"/>
            <a:ext cx="9080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0D0D0D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component of a computer system acts as a bridge between software applications and the computer hardware?</a:t>
            </a:r>
            <a:endParaRPr lang="en-US" dirty="0">
              <a:solidFill>
                <a:srgbClr val="23283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D10BC7-B18A-482D-B67C-90235BE8BFE1}"/>
              </a:ext>
            </a:extLst>
          </p:cNvPr>
          <p:cNvSpPr txBox="1"/>
          <p:nvPr/>
        </p:nvSpPr>
        <p:spPr>
          <a:xfrm>
            <a:off x="5956455" y="3605920"/>
            <a:ext cx="1246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B. Malware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470786-CBC0-482A-A9AD-84562C2263E3}"/>
              </a:ext>
            </a:extLst>
          </p:cNvPr>
          <p:cNvSpPr txBox="1"/>
          <p:nvPr/>
        </p:nvSpPr>
        <p:spPr>
          <a:xfrm>
            <a:off x="3295701" y="3605920"/>
            <a:ext cx="225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A. Operating Software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111E69-06CC-45DE-ABE9-6B026A39D940}"/>
              </a:ext>
            </a:extLst>
          </p:cNvPr>
          <p:cNvSpPr txBox="1"/>
          <p:nvPr/>
        </p:nvSpPr>
        <p:spPr>
          <a:xfrm>
            <a:off x="7809698" y="3605920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C. Linux</a:t>
            </a:r>
          </a:p>
        </p:txBody>
      </p:sp>
    </p:spTree>
    <p:extLst>
      <p:ext uri="{BB962C8B-B14F-4D97-AF65-F5344CB8AC3E}">
        <p14:creationId xmlns:p14="http://schemas.microsoft.com/office/powerpoint/2010/main" val="1044649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2596" y="-3658392"/>
            <a:ext cx="4591691" cy="14575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FBAF2B-9731-47D1-AE73-51D2DAEF7393}"/>
              </a:ext>
            </a:extLst>
          </p:cNvPr>
          <p:cNvSpPr txBox="1"/>
          <p:nvPr/>
        </p:nvSpPr>
        <p:spPr>
          <a:xfrm>
            <a:off x="899568" y="870607"/>
            <a:ext cx="30075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n>
                  <a:solidFill>
                    <a:srgbClr val="FF8D37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VOCABULARY</a:t>
            </a:r>
            <a:endParaRPr lang="en-US" b="1" dirty="0">
              <a:ln>
                <a:solidFill>
                  <a:srgbClr val="FF8D37"/>
                </a:solidFill>
              </a:ln>
              <a:noFill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470786-CBC0-482A-A9AD-84562C2263E3}"/>
              </a:ext>
            </a:extLst>
          </p:cNvPr>
          <p:cNvSpPr txBox="1"/>
          <p:nvPr/>
        </p:nvSpPr>
        <p:spPr>
          <a:xfrm>
            <a:off x="4159668" y="3136612"/>
            <a:ext cx="38726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8D37"/>
                </a:solidFill>
              </a:rPr>
              <a:t>A. Operating Software</a:t>
            </a:r>
          </a:p>
        </p:txBody>
      </p:sp>
    </p:spTree>
    <p:extLst>
      <p:ext uri="{BB962C8B-B14F-4D97-AF65-F5344CB8AC3E}">
        <p14:creationId xmlns:p14="http://schemas.microsoft.com/office/powerpoint/2010/main" val="27729099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2596" y="-3658392"/>
            <a:ext cx="4591691" cy="14575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FBAF2B-9731-47D1-AE73-51D2DAEF7393}"/>
              </a:ext>
            </a:extLst>
          </p:cNvPr>
          <p:cNvSpPr txBox="1"/>
          <p:nvPr/>
        </p:nvSpPr>
        <p:spPr>
          <a:xfrm>
            <a:off x="899568" y="870607"/>
            <a:ext cx="4431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n>
                  <a:solidFill>
                    <a:srgbClr val="FF8D37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Telecommunications</a:t>
            </a:r>
            <a:endParaRPr lang="en-US" b="1" dirty="0">
              <a:ln>
                <a:solidFill>
                  <a:srgbClr val="FF8D37"/>
                </a:solidFill>
              </a:ln>
              <a:noFill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8538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05446" y="-1655864"/>
            <a:ext cx="4591691" cy="14575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64AF46-9B12-4025-84AB-194B54F31381}"/>
              </a:ext>
            </a:extLst>
          </p:cNvPr>
          <p:cNvSpPr txBox="1"/>
          <p:nvPr/>
        </p:nvSpPr>
        <p:spPr>
          <a:xfrm>
            <a:off x="3067050" y="2321004"/>
            <a:ext cx="60579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>
                <a:solidFill>
                  <a:srgbClr val="F96D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99280211"/>
                  </p:ext>
                </p:extLst>
              </p:nvPr>
            </p:nvGraphicFramePr>
            <p:xfrm>
              <a:off x="3001857" y="309922"/>
              <a:ext cx="6188284" cy="845414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6188284" cy="8454145"/>
                    </a:xfrm>
                    <a:prstGeom prst="rect">
                      <a:avLst/>
                    </a:prstGeom>
                  </am3d:spPr>
                  <am3d:camera>
                    <am3d:pos x="0" y="0" z="635362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666" d="1000000"/>
                    <am3d:preTrans dx="-10711" dy="-17737505" dz="35358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10817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01857" y="309922"/>
                <a:ext cx="6188284" cy="8454145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5F02CDCD-9FA2-4142-BB8D-DC0F664B2AC8}"/>
              </a:ext>
            </a:extLst>
          </p:cNvPr>
          <p:cNvSpPr txBox="1"/>
          <p:nvPr/>
        </p:nvSpPr>
        <p:spPr>
          <a:xfrm>
            <a:off x="3067049" y="2321004"/>
            <a:ext cx="60579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>
                <a:ln w="38100">
                  <a:solidFill>
                    <a:srgbClr val="F96D00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1C24681-EF57-4D10-B0B4-4D95FC888772}"/>
              </a:ext>
            </a:extLst>
          </p:cNvPr>
          <p:cNvSpPr/>
          <p:nvPr/>
        </p:nvSpPr>
        <p:spPr>
          <a:xfrm>
            <a:off x="-11187903" y="3174108"/>
            <a:ext cx="10602386" cy="1030010"/>
          </a:xfrm>
          <a:prstGeom prst="roundRect">
            <a:avLst>
              <a:gd name="adj" fmla="val 50000"/>
            </a:avLst>
          </a:prstGeom>
          <a:solidFill>
            <a:srgbClr val="F96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22A196-1380-4AA5-B50B-4CE0D8FCF9AD}"/>
              </a:ext>
            </a:extLst>
          </p:cNvPr>
          <p:cNvSpPr txBox="1"/>
          <p:nvPr/>
        </p:nvSpPr>
        <p:spPr>
          <a:xfrm>
            <a:off x="-6487885" y="3429000"/>
            <a:ext cx="5507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>
                <a:solidFill>
                  <a:srgbClr val="F2F2F2"/>
                </a:solidFill>
              </a:rPr>
              <a:t>Translation; Vocabulary; Telecommunications; Understanding Three Steps of the Writing Process in Business Communication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96D2545-55DC-4FD2-878B-A644EEB92BD1}"/>
              </a:ext>
            </a:extLst>
          </p:cNvPr>
          <p:cNvSpPr/>
          <p:nvPr/>
        </p:nvSpPr>
        <p:spPr>
          <a:xfrm>
            <a:off x="-2442739" y="6857999"/>
            <a:ext cx="2442739" cy="2442739"/>
          </a:xfrm>
          <a:prstGeom prst="ellipse">
            <a:avLst/>
          </a:prstGeom>
          <a:solidFill>
            <a:srgbClr val="232832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8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06A76AE0-B537-4F70-92C2-650CEE46FCB7}"/>
              </a:ext>
            </a:extLst>
          </p:cNvPr>
          <p:cNvSpPr/>
          <p:nvPr/>
        </p:nvSpPr>
        <p:spPr>
          <a:xfrm>
            <a:off x="-2442739" y="4415261"/>
            <a:ext cx="4885478" cy="4885478"/>
          </a:xfrm>
          <a:prstGeom prst="ellipse">
            <a:avLst/>
          </a:prstGeom>
          <a:solidFill>
            <a:srgbClr val="232832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05446" y="-1655864"/>
            <a:ext cx="4591691" cy="145752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9CB5472-4BDF-4245-9393-BAF6FC3067BA}"/>
              </a:ext>
            </a:extLst>
          </p:cNvPr>
          <p:cNvSpPr txBox="1"/>
          <p:nvPr/>
        </p:nvSpPr>
        <p:spPr>
          <a:xfrm rot="1395382">
            <a:off x="8964379" y="3851400"/>
            <a:ext cx="6222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96D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  <a:endParaRPr lang="en-US" sz="2800" dirty="0">
              <a:solidFill>
                <a:srgbClr val="F96D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64AF46-9B12-4025-84AB-194B54F31381}"/>
              </a:ext>
            </a:extLst>
          </p:cNvPr>
          <p:cNvSpPr txBox="1"/>
          <p:nvPr/>
        </p:nvSpPr>
        <p:spPr>
          <a:xfrm>
            <a:off x="758868" y="1069025"/>
            <a:ext cx="60579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>
                <a:solidFill>
                  <a:srgbClr val="F96D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07440303"/>
                  </p:ext>
                </p:extLst>
              </p:nvPr>
            </p:nvGraphicFramePr>
            <p:xfrm>
              <a:off x="6561738" y="783771"/>
              <a:ext cx="5770146" cy="792083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770146" cy="7920836"/>
                    </a:xfrm>
                    <a:prstGeom prst="rect">
                      <a:avLst/>
                    </a:prstGeom>
                  </am3d:spPr>
                  <am3d:camera>
                    <am3d:pos x="0" y="0" z="635362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666" d="1000000"/>
                    <am3d:preTrans dx="-10711" dy="-17737505" dz="3535889"/>
                    <am3d:scale>
                      <am3d:sx n="1000000" d="1000000"/>
                      <am3d:sy n="1000000" d="1000000"/>
                      <am3d:sz n="1000000" d="1000000"/>
                    </am3d:scale>
                    <am3d:rot ax="134273" ay="-730711" az="-2833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01764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61738" y="783771"/>
                <a:ext cx="5770146" cy="792083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3F899F16-28D0-41F2-9305-5F3748FD2EAF}"/>
              </a:ext>
            </a:extLst>
          </p:cNvPr>
          <p:cNvSpPr txBox="1"/>
          <p:nvPr/>
        </p:nvSpPr>
        <p:spPr>
          <a:xfrm>
            <a:off x="873560" y="3346424"/>
            <a:ext cx="27867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232832"/>
                </a:solidFill>
              </a:rPr>
              <a:t>PRESENTED BY:</a:t>
            </a:r>
          </a:p>
          <a:p>
            <a:r>
              <a:rPr lang="en-US" sz="1100" dirty="0">
                <a:solidFill>
                  <a:srgbClr val="232832"/>
                </a:solidFill>
              </a:rPr>
              <a:t>I KADEK ADI ASTAWA (220030190)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B72375-656E-43E5-9CEA-5E1ED02C476E}"/>
              </a:ext>
            </a:extLst>
          </p:cNvPr>
          <p:cNvSpPr txBox="1"/>
          <p:nvPr/>
        </p:nvSpPr>
        <p:spPr>
          <a:xfrm>
            <a:off x="758868" y="1064824"/>
            <a:ext cx="60579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>
                <a:ln w="38100">
                  <a:solidFill>
                    <a:srgbClr val="F96D00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774BC6-0BBF-4F1A-B525-5A608621DE18}"/>
              </a:ext>
            </a:extLst>
          </p:cNvPr>
          <p:cNvSpPr txBox="1"/>
          <p:nvPr/>
        </p:nvSpPr>
        <p:spPr>
          <a:xfrm>
            <a:off x="-5778500" y="3441700"/>
            <a:ext cx="5507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>
                <a:solidFill>
                  <a:srgbClr val="232832"/>
                </a:solidFill>
              </a:rPr>
              <a:t>Translation; Vocabulary; Telecommunications; Understanding Three Steps of the Writing Process in Business Communication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ACCB6CC-91A1-4DDE-9A4E-76D72FFA2D7A}"/>
              </a:ext>
            </a:extLst>
          </p:cNvPr>
          <p:cNvGrpSpPr/>
          <p:nvPr/>
        </p:nvGrpSpPr>
        <p:grpSpPr>
          <a:xfrm rot="7627864">
            <a:off x="10795285" y="-10599454"/>
            <a:ext cx="10153354" cy="12613685"/>
            <a:chOff x="4420189" y="-6439404"/>
            <a:chExt cx="10153354" cy="12613685"/>
          </a:xfrm>
          <a:solidFill>
            <a:srgbClr val="F2F2F2"/>
          </a:solidFill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D1FB1FA-EB59-4C29-961B-06EA62C5952E}"/>
                </a:ext>
              </a:extLst>
            </p:cNvPr>
            <p:cNvSpPr/>
            <p:nvPr/>
          </p:nvSpPr>
          <p:spPr>
            <a:xfrm>
              <a:off x="8871403" y="-2273140"/>
              <a:ext cx="5702140" cy="5702140"/>
            </a:xfrm>
            <a:prstGeom prst="ellipse">
              <a:avLst/>
            </a:prstGeom>
            <a:grpFill/>
            <a:ln w="774700">
              <a:solidFill>
                <a:srgbClr val="F96D00">
                  <a:alpha val="1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41C4060-D932-47DA-828F-8F8D7CD4D11D}"/>
                </a:ext>
              </a:extLst>
            </p:cNvPr>
            <p:cNvGrpSpPr/>
            <p:nvPr/>
          </p:nvGrpSpPr>
          <p:grpSpPr>
            <a:xfrm>
              <a:off x="4420189" y="2864694"/>
              <a:ext cx="4898077" cy="3309587"/>
              <a:chOff x="4884250" y="3292288"/>
              <a:chExt cx="4898077" cy="3309587"/>
            </a:xfrm>
            <a:grpFill/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A61EA51-5227-4B8D-B00E-760D548B0E82}"/>
                  </a:ext>
                </a:extLst>
              </p:cNvPr>
              <p:cNvSpPr txBox="1"/>
              <p:nvPr/>
            </p:nvSpPr>
            <p:spPr>
              <a:xfrm>
                <a:off x="4884250" y="3739553"/>
                <a:ext cx="4572000" cy="286232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This operating system is built based on the Linux kernel (the core of the operating system), which was first released in 1991 by Linus Torvalds, a student from the University of Helsinki, Finland. Initially, Linux was only developed as a hobby and was not intended for widespread use. However, with the growth of the internet, the Linux developer community expanded, and Linux became increasingly popular.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C30F1548-EDE4-4F39-82C7-C0ADE36287D8}"/>
                  </a:ext>
                </a:extLst>
              </p:cNvPr>
              <p:cNvSpPr/>
              <p:nvPr/>
            </p:nvSpPr>
            <p:spPr>
              <a:xfrm>
                <a:off x="9594085" y="3429000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553533AD-4FAB-43B9-9168-073FE2722FB6}"/>
                  </a:ext>
                </a:extLst>
              </p:cNvPr>
              <p:cNvSpPr txBox="1"/>
              <p:nvPr/>
            </p:nvSpPr>
            <p:spPr>
              <a:xfrm>
                <a:off x="8181409" y="3292288"/>
                <a:ext cx="1283365" cy="4616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HISTORY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0537D0D-2C89-4138-83A6-062D07461505}"/>
                </a:ext>
              </a:extLst>
            </p:cNvPr>
            <p:cNvGrpSpPr/>
            <p:nvPr/>
          </p:nvGrpSpPr>
          <p:grpSpPr>
            <a:xfrm rot="5400000">
              <a:off x="5674513" y="-5098362"/>
              <a:ext cx="4898076" cy="2215991"/>
              <a:chOff x="6230580" y="5768815"/>
              <a:chExt cx="4898076" cy="2215991"/>
            </a:xfrm>
            <a:grpFill/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34DAA95-207B-46FA-BA90-588C4E3E01A2}"/>
                  </a:ext>
                </a:extLst>
              </p:cNvPr>
              <p:cNvSpPr txBox="1"/>
              <p:nvPr/>
            </p:nvSpPr>
            <p:spPr>
              <a:xfrm>
                <a:off x="6230580" y="6230480"/>
                <a:ext cx="4572000" cy="175432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The Linux operating system is a type of computer operating system that is free and open-source, distributed under the GNU General Public License (GPL) which allows users to download, install, and modify the operating system's source code for free.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10D2EBB5-803E-4B29-943D-6285605BA480}"/>
                  </a:ext>
                </a:extLst>
              </p:cNvPr>
              <p:cNvSpPr/>
              <p:nvPr/>
            </p:nvSpPr>
            <p:spPr>
              <a:xfrm>
                <a:off x="10940414" y="5919926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0F0A2D00-41A7-40BB-9426-E064A1EB9015}"/>
                  </a:ext>
                </a:extLst>
              </p:cNvPr>
              <p:cNvSpPr txBox="1"/>
              <p:nvPr/>
            </p:nvSpPr>
            <p:spPr>
              <a:xfrm>
                <a:off x="8627041" y="5768815"/>
                <a:ext cx="2202911" cy="4616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INTRODUCTION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6598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9522CDB5-6081-445C-80F4-37A8436773F4}"/>
              </a:ext>
            </a:extLst>
          </p:cNvPr>
          <p:cNvSpPr txBox="1"/>
          <p:nvPr/>
        </p:nvSpPr>
        <p:spPr>
          <a:xfrm rot="1395382">
            <a:off x="2334387" y="3603954"/>
            <a:ext cx="6222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96D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  <a:endParaRPr lang="en-US" sz="2800" dirty="0">
              <a:solidFill>
                <a:srgbClr val="F96D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05446" y="-1655864"/>
            <a:ext cx="4591691" cy="145752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1978321"/>
                  </p:ext>
                </p:extLst>
              </p:nvPr>
            </p:nvGraphicFramePr>
            <p:xfrm>
              <a:off x="-550729" y="1671483"/>
              <a:ext cx="5721269" cy="802501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721269" cy="8025010"/>
                    </a:xfrm>
                    <a:prstGeom prst="rect">
                      <a:avLst/>
                    </a:prstGeom>
                  </am3d:spPr>
                  <am3d:camera>
                    <am3d:pos x="0" y="0" z="635362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666" d="1000000"/>
                    <am3d:preTrans dx="-10711" dy="-17737505" dz="3535889"/>
                    <am3d:scale>
                      <am3d:sx n="1000000" d="1000000"/>
                      <am3d:sy n="1000000" d="1000000"/>
                      <am3d:sz n="1000000" d="1000000"/>
                    </am3d:scale>
                    <am3d:rot ax="120694" ay="1274274" az="4373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01764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550729" y="1671483"/>
                <a:ext cx="5721269" cy="802501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B64AF46-9B12-4025-84AB-194B54F31381}"/>
              </a:ext>
            </a:extLst>
          </p:cNvPr>
          <p:cNvSpPr txBox="1"/>
          <p:nvPr/>
        </p:nvSpPr>
        <p:spPr>
          <a:xfrm>
            <a:off x="1205096" y="778261"/>
            <a:ext cx="605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F96D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F569424-D1A6-4267-951F-89BBAA121AA7}"/>
              </a:ext>
            </a:extLst>
          </p:cNvPr>
          <p:cNvSpPr/>
          <p:nvPr/>
        </p:nvSpPr>
        <p:spPr>
          <a:xfrm>
            <a:off x="-12261960" y="3174108"/>
            <a:ext cx="10602386" cy="1030010"/>
          </a:xfrm>
          <a:prstGeom prst="roundRect">
            <a:avLst>
              <a:gd name="adj" fmla="val 50000"/>
            </a:avLst>
          </a:prstGeom>
          <a:solidFill>
            <a:srgbClr val="F96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95B961-FABF-4160-A183-412D2644D2CC}"/>
              </a:ext>
            </a:extLst>
          </p:cNvPr>
          <p:cNvSpPr txBox="1"/>
          <p:nvPr/>
        </p:nvSpPr>
        <p:spPr>
          <a:xfrm>
            <a:off x="-7561942" y="3429000"/>
            <a:ext cx="5507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>
                <a:solidFill>
                  <a:srgbClr val="F2F2F2"/>
                </a:solidFill>
              </a:rPr>
              <a:t>Translation; Vocabulary; Telecommunications; Understanding Three Steps of the Writing Process in Business Communication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84CA81CC-E04A-4FCC-BA25-0EDAFAF5F670}"/>
              </a:ext>
            </a:extLst>
          </p:cNvPr>
          <p:cNvSpPr/>
          <p:nvPr/>
        </p:nvSpPr>
        <p:spPr>
          <a:xfrm flipV="1">
            <a:off x="2339340" y="1757683"/>
            <a:ext cx="137160" cy="116847"/>
          </a:xfrm>
          <a:prstGeom prst="triangle">
            <a:avLst/>
          </a:prstGeom>
          <a:solidFill>
            <a:srgbClr val="F96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A9FFEB3-4979-4328-BB84-12641AA0B2A0}"/>
              </a:ext>
            </a:extLst>
          </p:cNvPr>
          <p:cNvSpPr/>
          <p:nvPr/>
        </p:nvSpPr>
        <p:spPr>
          <a:xfrm>
            <a:off x="-2442739" y="6616699"/>
            <a:ext cx="2684039" cy="2684039"/>
          </a:xfrm>
          <a:prstGeom prst="ellipse">
            <a:avLst/>
          </a:prstGeom>
          <a:solidFill>
            <a:srgbClr val="232832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8ABC55-593E-4397-90D2-FEB68824EDBC}"/>
              </a:ext>
            </a:extLst>
          </p:cNvPr>
          <p:cNvSpPr txBox="1"/>
          <p:nvPr/>
        </p:nvSpPr>
        <p:spPr>
          <a:xfrm>
            <a:off x="1205096" y="778261"/>
            <a:ext cx="2452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n w="3175">
                  <a:solidFill>
                    <a:srgbClr val="F96D00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FD401FB-0E82-42E6-AAB1-C2F142DB10A2}"/>
              </a:ext>
            </a:extLst>
          </p:cNvPr>
          <p:cNvGrpSpPr/>
          <p:nvPr/>
        </p:nvGrpSpPr>
        <p:grpSpPr>
          <a:xfrm rot="16200000">
            <a:off x="6169337" y="-3837227"/>
            <a:ext cx="10153354" cy="12613685"/>
            <a:chOff x="4420189" y="-6439404"/>
            <a:chExt cx="10153354" cy="12613685"/>
          </a:xfrm>
          <a:solidFill>
            <a:srgbClr val="F2F2F2"/>
          </a:solidFill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C0A00BA-3429-4EE4-BE91-786810871C66}"/>
                </a:ext>
              </a:extLst>
            </p:cNvPr>
            <p:cNvSpPr/>
            <p:nvPr/>
          </p:nvSpPr>
          <p:spPr>
            <a:xfrm>
              <a:off x="8871403" y="-2273140"/>
              <a:ext cx="5702140" cy="5702140"/>
            </a:xfrm>
            <a:prstGeom prst="ellipse">
              <a:avLst/>
            </a:prstGeom>
            <a:grpFill/>
            <a:ln w="774700">
              <a:solidFill>
                <a:srgbClr val="F96D00">
                  <a:alpha val="1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F4318C4-F5EF-47A6-9180-65184D2CF141}"/>
                </a:ext>
              </a:extLst>
            </p:cNvPr>
            <p:cNvGrpSpPr/>
            <p:nvPr/>
          </p:nvGrpSpPr>
          <p:grpSpPr>
            <a:xfrm>
              <a:off x="4420189" y="2864694"/>
              <a:ext cx="4898077" cy="3309587"/>
              <a:chOff x="4884250" y="3292288"/>
              <a:chExt cx="4898077" cy="3309587"/>
            </a:xfrm>
            <a:grpFill/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1DBAFF71-BB57-4E0E-8843-2A36775E21D7}"/>
                  </a:ext>
                </a:extLst>
              </p:cNvPr>
              <p:cNvSpPr txBox="1"/>
              <p:nvPr/>
            </p:nvSpPr>
            <p:spPr>
              <a:xfrm>
                <a:off x="4884250" y="3739553"/>
                <a:ext cx="4572000" cy="286232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This operating system is built based on the Linux kernel (the core of the operating system), which was first released in 1991 by Linus Torvalds, a student from the University of Helsinki, Finland. Initially, Linux was only developed as a hobby and was not intended for widespread use. However, with the growth of the internet, the Linux developer community expanded, and Linux became increasingly popular.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C9633BA3-EED4-4009-8962-DF3F7A92DBF5}"/>
                  </a:ext>
                </a:extLst>
              </p:cNvPr>
              <p:cNvSpPr/>
              <p:nvPr/>
            </p:nvSpPr>
            <p:spPr>
              <a:xfrm>
                <a:off x="9594085" y="3429000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E283303-9A9B-4400-AEEB-224C08821F4E}"/>
                  </a:ext>
                </a:extLst>
              </p:cNvPr>
              <p:cNvSpPr txBox="1"/>
              <p:nvPr/>
            </p:nvSpPr>
            <p:spPr>
              <a:xfrm>
                <a:off x="8181409" y="3292288"/>
                <a:ext cx="1283365" cy="4616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HISTORY</a:t>
                </a: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270BC67-060E-4FF7-A66B-E833AE553B93}"/>
                </a:ext>
              </a:extLst>
            </p:cNvPr>
            <p:cNvGrpSpPr/>
            <p:nvPr/>
          </p:nvGrpSpPr>
          <p:grpSpPr>
            <a:xfrm rot="5400000">
              <a:off x="5674513" y="-5098362"/>
              <a:ext cx="4898076" cy="2215991"/>
              <a:chOff x="6230580" y="5768815"/>
              <a:chExt cx="4898076" cy="2215991"/>
            </a:xfrm>
            <a:grpFill/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8FA835D-560C-4582-BE40-F2A836B20EFE}"/>
                  </a:ext>
                </a:extLst>
              </p:cNvPr>
              <p:cNvSpPr txBox="1"/>
              <p:nvPr/>
            </p:nvSpPr>
            <p:spPr>
              <a:xfrm>
                <a:off x="6230580" y="6230480"/>
                <a:ext cx="4572000" cy="175432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The Linux operating system is a type of computer operating system that is free and open-source, distributed under the GNU General Public License (GPL) which allows users to download, install, and modify the operating system's source code for free.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5FDBD9E6-D178-4BB2-82E0-66186CF17A64}"/>
                  </a:ext>
                </a:extLst>
              </p:cNvPr>
              <p:cNvSpPr/>
              <p:nvPr/>
            </p:nvSpPr>
            <p:spPr>
              <a:xfrm>
                <a:off x="10940414" y="5919926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D58E32A-2CAE-44F1-AA11-12B0ED398440}"/>
                  </a:ext>
                </a:extLst>
              </p:cNvPr>
              <p:cNvSpPr txBox="1"/>
              <p:nvPr/>
            </p:nvSpPr>
            <p:spPr>
              <a:xfrm>
                <a:off x="8627041" y="5768815"/>
                <a:ext cx="2202911" cy="4616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INTRODUCTION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8245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9522CDB5-6081-445C-80F4-37A8436773F4}"/>
              </a:ext>
            </a:extLst>
          </p:cNvPr>
          <p:cNvSpPr txBox="1"/>
          <p:nvPr/>
        </p:nvSpPr>
        <p:spPr>
          <a:xfrm rot="1395382">
            <a:off x="2334387" y="3603954"/>
            <a:ext cx="6222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96D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  <a:endParaRPr lang="en-US" sz="2800" dirty="0">
              <a:solidFill>
                <a:srgbClr val="F96D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05446" y="-1655864"/>
            <a:ext cx="4591691" cy="145752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550729" y="1671483"/>
              <a:ext cx="5721269" cy="802501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721269" cy="8025010"/>
                    </a:xfrm>
                    <a:prstGeom prst="rect">
                      <a:avLst/>
                    </a:prstGeom>
                  </am3d:spPr>
                  <am3d:camera>
                    <am3d:pos x="0" y="0" z="635362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666" d="1000000"/>
                    <am3d:preTrans dx="-10711" dy="-17737505" dz="3535889"/>
                    <am3d:scale>
                      <am3d:sx n="1000000" d="1000000"/>
                      <am3d:sy n="1000000" d="1000000"/>
                      <am3d:sz n="1000000" d="1000000"/>
                    </am3d:scale>
                    <am3d:rot ax="120694" ay="1274274" az="4373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01764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550729" y="1671483"/>
                <a:ext cx="5721269" cy="802501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B64AF46-9B12-4025-84AB-194B54F31381}"/>
              </a:ext>
            </a:extLst>
          </p:cNvPr>
          <p:cNvSpPr txBox="1"/>
          <p:nvPr/>
        </p:nvSpPr>
        <p:spPr>
          <a:xfrm>
            <a:off x="1205096" y="778261"/>
            <a:ext cx="605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F96D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F569424-D1A6-4267-951F-89BBAA121AA7}"/>
              </a:ext>
            </a:extLst>
          </p:cNvPr>
          <p:cNvSpPr/>
          <p:nvPr/>
        </p:nvSpPr>
        <p:spPr>
          <a:xfrm>
            <a:off x="-12261960" y="3174108"/>
            <a:ext cx="10602386" cy="1030010"/>
          </a:xfrm>
          <a:prstGeom prst="roundRect">
            <a:avLst>
              <a:gd name="adj" fmla="val 50000"/>
            </a:avLst>
          </a:prstGeom>
          <a:solidFill>
            <a:srgbClr val="F96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95B961-FABF-4160-A183-412D2644D2CC}"/>
              </a:ext>
            </a:extLst>
          </p:cNvPr>
          <p:cNvSpPr txBox="1"/>
          <p:nvPr/>
        </p:nvSpPr>
        <p:spPr>
          <a:xfrm>
            <a:off x="-7561942" y="3429000"/>
            <a:ext cx="5507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>
                <a:solidFill>
                  <a:srgbClr val="F2F2F2"/>
                </a:solidFill>
              </a:rPr>
              <a:t>Translation; Vocabulary; Telecommunications; Understanding Three Steps of the Writing Process in Business Communication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84CA81CC-E04A-4FCC-BA25-0EDAFAF5F670}"/>
              </a:ext>
            </a:extLst>
          </p:cNvPr>
          <p:cNvSpPr/>
          <p:nvPr/>
        </p:nvSpPr>
        <p:spPr>
          <a:xfrm flipV="1">
            <a:off x="2339340" y="1757683"/>
            <a:ext cx="137160" cy="116847"/>
          </a:xfrm>
          <a:prstGeom prst="triangle">
            <a:avLst/>
          </a:prstGeom>
          <a:solidFill>
            <a:srgbClr val="F96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A9FFEB3-4979-4328-BB84-12641AA0B2A0}"/>
              </a:ext>
            </a:extLst>
          </p:cNvPr>
          <p:cNvSpPr/>
          <p:nvPr/>
        </p:nvSpPr>
        <p:spPr>
          <a:xfrm>
            <a:off x="-2442739" y="6616699"/>
            <a:ext cx="2684039" cy="2684039"/>
          </a:xfrm>
          <a:prstGeom prst="ellipse">
            <a:avLst/>
          </a:prstGeom>
          <a:solidFill>
            <a:srgbClr val="232832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8ABC55-593E-4397-90D2-FEB68824EDBC}"/>
              </a:ext>
            </a:extLst>
          </p:cNvPr>
          <p:cNvSpPr txBox="1"/>
          <p:nvPr/>
        </p:nvSpPr>
        <p:spPr>
          <a:xfrm>
            <a:off x="1205096" y="778261"/>
            <a:ext cx="2452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n w="3175">
                  <a:solidFill>
                    <a:srgbClr val="F96D00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LINUX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E032F93-493A-4D3B-B6E7-7AA4F1B4533E}"/>
              </a:ext>
            </a:extLst>
          </p:cNvPr>
          <p:cNvGrpSpPr/>
          <p:nvPr/>
        </p:nvGrpSpPr>
        <p:grpSpPr>
          <a:xfrm>
            <a:off x="4576314" y="-6733053"/>
            <a:ext cx="10153354" cy="12613685"/>
            <a:chOff x="4420189" y="-6439404"/>
            <a:chExt cx="10153354" cy="12613685"/>
          </a:xfrm>
          <a:solidFill>
            <a:srgbClr val="F2F2F2"/>
          </a:solidFill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0813B42-AD53-4D65-8ADF-DD3DCD8E23B2}"/>
                </a:ext>
              </a:extLst>
            </p:cNvPr>
            <p:cNvSpPr/>
            <p:nvPr/>
          </p:nvSpPr>
          <p:spPr>
            <a:xfrm>
              <a:off x="8871403" y="-2273140"/>
              <a:ext cx="5702140" cy="5702140"/>
            </a:xfrm>
            <a:prstGeom prst="ellipse">
              <a:avLst/>
            </a:prstGeom>
            <a:grpFill/>
            <a:ln w="774700">
              <a:solidFill>
                <a:srgbClr val="F96D00">
                  <a:alpha val="1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FB0BBED-9D4B-4FFE-940B-0DF17E2E5E52}"/>
                </a:ext>
              </a:extLst>
            </p:cNvPr>
            <p:cNvGrpSpPr/>
            <p:nvPr/>
          </p:nvGrpSpPr>
          <p:grpSpPr>
            <a:xfrm>
              <a:off x="4420189" y="2864694"/>
              <a:ext cx="4898077" cy="3309587"/>
              <a:chOff x="4884250" y="3292288"/>
              <a:chExt cx="4898077" cy="3309587"/>
            </a:xfrm>
            <a:grpFill/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0220DD9-72D5-403D-81F2-AA3A8897376F}"/>
                  </a:ext>
                </a:extLst>
              </p:cNvPr>
              <p:cNvSpPr txBox="1"/>
              <p:nvPr/>
            </p:nvSpPr>
            <p:spPr>
              <a:xfrm>
                <a:off x="4884250" y="3739553"/>
                <a:ext cx="4572000" cy="286232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This operating system is built based on the Linux kernel (the core of the operating system), which was first released in 1991 by Linus Torvalds, a student from the University of Helsinki, Finland. Initially, Linux was only developed as a hobby and was not intended for widespread use. However, with the growth of the internet, the Linux developer community expanded, and Linux became increasingly popular.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C43076B0-0B31-4E99-87CE-BE85FF40B9D7}"/>
                  </a:ext>
                </a:extLst>
              </p:cNvPr>
              <p:cNvSpPr/>
              <p:nvPr/>
            </p:nvSpPr>
            <p:spPr>
              <a:xfrm>
                <a:off x="9594085" y="3429000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877836F-C5D5-4414-AE63-531B1B2C479D}"/>
                  </a:ext>
                </a:extLst>
              </p:cNvPr>
              <p:cNvSpPr txBox="1"/>
              <p:nvPr/>
            </p:nvSpPr>
            <p:spPr>
              <a:xfrm>
                <a:off x="8181409" y="3292288"/>
                <a:ext cx="1283365" cy="4616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HISTORY</a:t>
                </a: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9E960C7-758B-45FB-9E7D-3D162601DC84}"/>
                </a:ext>
              </a:extLst>
            </p:cNvPr>
            <p:cNvGrpSpPr/>
            <p:nvPr/>
          </p:nvGrpSpPr>
          <p:grpSpPr>
            <a:xfrm rot="5400000">
              <a:off x="5674513" y="-5098362"/>
              <a:ext cx="4898076" cy="2215991"/>
              <a:chOff x="6230580" y="5768815"/>
              <a:chExt cx="4898076" cy="2215991"/>
            </a:xfrm>
            <a:grpFill/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C55A65E-A3C9-4F24-BE20-C66CB8130378}"/>
                  </a:ext>
                </a:extLst>
              </p:cNvPr>
              <p:cNvSpPr txBox="1"/>
              <p:nvPr/>
            </p:nvSpPr>
            <p:spPr>
              <a:xfrm>
                <a:off x="6230580" y="6230480"/>
                <a:ext cx="4572000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The Linux operating system is a type of computer operating system that is free and open-source, distributed under the GNU General Public License (GPL) which allows users to download, install, and modify the operating system's source code for free.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0F8B3529-55BC-4A9A-9CB9-D3F55A294C4A}"/>
                  </a:ext>
                </a:extLst>
              </p:cNvPr>
              <p:cNvSpPr/>
              <p:nvPr/>
            </p:nvSpPr>
            <p:spPr>
              <a:xfrm>
                <a:off x="10940414" y="5919926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6F0C06E6-468A-47A1-8E6A-1D18CEEB28C9}"/>
                  </a:ext>
                </a:extLst>
              </p:cNvPr>
              <p:cNvSpPr txBox="1"/>
              <p:nvPr/>
            </p:nvSpPr>
            <p:spPr>
              <a:xfrm>
                <a:off x="8627041" y="5768815"/>
                <a:ext cx="22029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INTRODUCTION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5987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8215EEC3-5409-4909-A0A7-1C39ADC19C87}"/>
              </a:ext>
            </a:extLst>
          </p:cNvPr>
          <p:cNvSpPr txBox="1"/>
          <p:nvPr/>
        </p:nvSpPr>
        <p:spPr>
          <a:xfrm>
            <a:off x="5690409" y="2640298"/>
            <a:ext cx="8071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n w="19050">
                  <a:solidFill>
                    <a:srgbClr val="FF8D37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</a:t>
            </a:r>
            <a:endParaRPr lang="en-US" sz="3200" dirty="0">
              <a:ln w="19050">
                <a:solidFill>
                  <a:srgbClr val="FF8D37"/>
                </a:solidFill>
              </a:ln>
              <a:noFill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D6A6B9-6468-40E3-8028-05978FDD7193}"/>
              </a:ext>
            </a:extLst>
          </p:cNvPr>
          <p:cNvSpPr txBox="1"/>
          <p:nvPr/>
        </p:nvSpPr>
        <p:spPr>
          <a:xfrm rot="1395382">
            <a:off x="3595972" y="1227584"/>
            <a:ext cx="6222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96D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  <a:endParaRPr lang="en-US" sz="2800" dirty="0">
              <a:solidFill>
                <a:srgbClr val="F96D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6526141"/>
                  </p:ext>
                </p:extLst>
              </p:nvPr>
            </p:nvGraphicFramePr>
            <p:xfrm rot="1054470">
              <a:off x="-569766" y="1912608"/>
              <a:ext cx="5759343" cy="7758457"/>
            </p:xfrm>
            <a:graphic>
              <a:graphicData uri="http://schemas.microsoft.com/office/drawing/2017/model3d">
                <am3d:model3d r:embed="rId2">
                  <am3d:spPr>
                    <a:xfrm rot="1054470">
                      <a:off x="0" y="0"/>
                      <a:ext cx="5759343" cy="7758457"/>
                    </a:xfrm>
                    <a:prstGeom prst="rect">
                      <a:avLst/>
                    </a:prstGeom>
                  </am3d:spPr>
                  <am3d:camera>
                    <am3d:pos x="0" y="0" z="635362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666" d="1000000"/>
                    <am3d:preTrans dx="-10711" dy="-17737505" dz="3535889"/>
                    <am3d:scale>
                      <am3d:sx n="1000000" d="1000000"/>
                      <am3d:sy n="1000000" d="1000000"/>
                      <am3d:sz n="1000000" d="1000000"/>
                    </am3d:scale>
                    <am3d:rot ax="-109931" ay="102348" az="-327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1764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054470">
                <a:off x="-569766" y="1912608"/>
                <a:ext cx="5759343" cy="7758457"/>
              </a:xfrm>
              <a:prstGeom prst="rect">
                <a:avLst/>
              </a:prstGeom>
            </p:spPr>
          </p:pic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C74F79B1-447F-4662-A6E7-1CD9B8F857B3}"/>
              </a:ext>
            </a:extLst>
          </p:cNvPr>
          <p:cNvGrpSpPr/>
          <p:nvPr/>
        </p:nvGrpSpPr>
        <p:grpSpPr>
          <a:xfrm>
            <a:off x="5672895" y="3409593"/>
            <a:ext cx="2452504" cy="923330"/>
            <a:chOff x="1205096" y="778261"/>
            <a:chExt cx="2452504" cy="92333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B64AF46-9B12-4025-84AB-194B54F31381}"/>
                </a:ext>
              </a:extLst>
            </p:cNvPr>
            <p:cNvSpPr txBox="1"/>
            <p:nvPr/>
          </p:nvSpPr>
          <p:spPr>
            <a:xfrm>
              <a:off x="1205096" y="778261"/>
              <a:ext cx="24525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rgbClr val="F96D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LINUX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E8ABC55-593E-4397-90D2-FEB68824EDBC}"/>
                </a:ext>
              </a:extLst>
            </p:cNvPr>
            <p:cNvSpPr txBox="1"/>
            <p:nvPr/>
          </p:nvSpPr>
          <p:spPr>
            <a:xfrm>
              <a:off x="1205096" y="778261"/>
              <a:ext cx="24525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ln w="3175">
                    <a:solidFill>
                      <a:srgbClr val="F96D00"/>
                    </a:solidFill>
                  </a:ln>
                  <a:noFill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LINUX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E848D14-1D91-4EF0-AC8E-2B146CB2A88A}"/>
              </a:ext>
            </a:extLst>
          </p:cNvPr>
          <p:cNvSpPr txBox="1"/>
          <p:nvPr/>
        </p:nvSpPr>
        <p:spPr>
          <a:xfrm>
            <a:off x="5690409" y="4271368"/>
            <a:ext cx="53657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 w="19050">
                  <a:solidFill>
                    <a:srgbClr val="FF8D37"/>
                  </a:solidFill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Really an Operation System?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4" name="3D Model 23">
                <a:extLst>
                  <a:ext uri="{FF2B5EF4-FFF2-40B4-BE49-F238E27FC236}">
                    <a16:creationId xmlns:a16="http://schemas.microsoft.com/office/drawing/2014/main" id="{D268CB6B-C763-493A-BAA0-8BF1A3BBE56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99864570"/>
                  </p:ext>
                </p:extLst>
              </p:nvPr>
            </p:nvGraphicFramePr>
            <p:xfrm>
              <a:off x="-4287277" y="-2167844"/>
              <a:ext cx="3051490" cy="164457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051490" cy="1644572"/>
                    </a:xfrm>
                    <a:prstGeom prst="rect">
                      <a:avLst/>
                    </a:prstGeom>
                  </am3d:spPr>
                  <am3d:camera>
                    <am3d:pos x="0" y="0" z="534509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740" d="1000000"/>
                    <am3d:preTrans dx="0" dy="-4869287" dz="591252"/>
                    <am3d:scale>
                      <am3d:sx n="1000000" d="1000000"/>
                      <am3d:sy n="1000000" d="1000000"/>
                      <am3d:sz n="1000000" d="1000000"/>
                    </am3d:scale>
                    <am3d:rot ax="448806" ay="1810464" az="22654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0021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4" name="3D Model 23">
                <a:extLst>
                  <a:ext uri="{FF2B5EF4-FFF2-40B4-BE49-F238E27FC236}">
                    <a16:creationId xmlns:a16="http://schemas.microsoft.com/office/drawing/2014/main" id="{D268CB6B-C763-493A-BAA0-8BF1A3BBE56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4287277" y="-2167844"/>
                <a:ext cx="3051490" cy="1644572"/>
              </a:xfrm>
              <a:prstGeom prst="rect">
                <a:avLst/>
              </a:prstGeom>
            </p:spPr>
          </p:pic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CE3FD964-6999-40A3-846E-8ECE1F002623}"/>
              </a:ext>
            </a:extLst>
          </p:cNvPr>
          <p:cNvGrpSpPr/>
          <p:nvPr/>
        </p:nvGrpSpPr>
        <p:grpSpPr>
          <a:xfrm rot="5400000">
            <a:off x="7745233" y="-8404815"/>
            <a:ext cx="10153354" cy="12613685"/>
            <a:chOff x="4420189" y="-6439404"/>
            <a:chExt cx="10153354" cy="12613685"/>
          </a:xfrm>
          <a:solidFill>
            <a:srgbClr val="F2F2F2"/>
          </a:solidFill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716EFD6-72DD-43AD-BBAF-9206C5B4D26D}"/>
                </a:ext>
              </a:extLst>
            </p:cNvPr>
            <p:cNvSpPr/>
            <p:nvPr/>
          </p:nvSpPr>
          <p:spPr>
            <a:xfrm>
              <a:off x="8871403" y="-2273140"/>
              <a:ext cx="5702140" cy="5702140"/>
            </a:xfrm>
            <a:prstGeom prst="ellipse">
              <a:avLst/>
            </a:prstGeom>
            <a:grpFill/>
            <a:ln w="774700">
              <a:solidFill>
                <a:srgbClr val="F96D00">
                  <a:alpha val="1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2D6519C-E4E4-445F-B634-CEC1C565BDFE}"/>
                </a:ext>
              </a:extLst>
            </p:cNvPr>
            <p:cNvGrpSpPr/>
            <p:nvPr/>
          </p:nvGrpSpPr>
          <p:grpSpPr>
            <a:xfrm>
              <a:off x="4420189" y="2864694"/>
              <a:ext cx="4898077" cy="3309587"/>
              <a:chOff x="4884250" y="3292288"/>
              <a:chExt cx="4898077" cy="3309587"/>
            </a:xfrm>
            <a:grpFill/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D0CE493-6236-4C42-8EB2-E626454B65A5}"/>
                  </a:ext>
                </a:extLst>
              </p:cNvPr>
              <p:cNvSpPr txBox="1"/>
              <p:nvPr/>
            </p:nvSpPr>
            <p:spPr>
              <a:xfrm>
                <a:off x="4884250" y="3739553"/>
                <a:ext cx="4572000" cy="286232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This operating system is built based on the Linux kernel (the core of the operating system), which was first released in 1991 by Linus Torvalds, a student from the University of Helsinki, Finland. Initially, Linux was only developed as a hobby and was not intended for widespread use. However, with the growth of the internet, the Linux developer community expanded, and Linux became increasingly popular.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0B2AD83A-6474-420A-984C-F8A7B234265B}"/>
                  </a:ext>
                </a:extLst>
              </p:cNvPr>
              <p:cNvSpPr/>
              <p:nvPr/>
            </p:nvSpPr>
            <p:spPr>
              <a:xfrm>
                <a:off x="9594085" y="3429000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9BBAA2B-56C9-4279-B200-0ACE4A2B734B}"/>
                  </a:ext>
                </a:extLst>
              </p:cNvPr>
              <p:cNvSpPr txBox="1"/>
              <p:nvPr/>
            </p:nvSpPr>
            <p:spPr>
              <a:xfrm>
                <a:off x="8181409" y="3292288"/>
                <a:ext cx="1283365" cy="4616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HISTORY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815D3DA-D391-41C7-9C33-B0BC58FAB31F}"/>
                </a:ext>
              </a:extLst>
            </p:cNvPr>
            <p:cNvGrpSpPr/>
            <p:nvPr/>
          </p:nvGrpSpPr>
          <p:grpSpPr>
            <a:xfrm rot="5400000">
              <a:off x="5674513" y="-5098362"/>
              <a:ext cx="4898076" cy="2215991"/>
              <a:chOff x="6230580" y="5768815"/>
              <a:chExt cx="4898076" cy="2215991"/>
            </a:xfrm>
            <a:grpFill/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3F5B5C9-1CB0-4BF4-AEB7-F7D496518860}"/>
                  </a:ext>
                </a:extLst>
              </p:cNvPr>
              <p:cNvSpPr txBox="1"/>
              <p:nvPr/>
            </p:nvSpPr>
            <p:spPr>
              <a:xfrm>
                <a:off x="6230580" y="6230480"/>
                <a:ext cx="4572000" cy="175432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The Linux operating system is a type of computer operating system that is free and open-source, distributed under the GNU General Public License (GPL) which allows users to download, install, and modify the operating system's source code for free.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32F0C2E-267F-414D-ABA9-E7E58690042A}"/>
                  </a:ext>
                </a:extLst>
              </p:cNvPr>
              <p:cNvSpPr/>
              <p:nvPr/>
            </p:nvSpPr>
            <p:spPr>
              <a:xfrm>
                <a:off x="10940414" y="5919926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ADE32FF-E3EC-4618-BEAD-484F47F45BB2}"/>
                  </a:ext>
                </a:extLst>
              </p:cNvPr>
              <p:cNvSpPr txBox="1"/>
              <p:nvPr/>
            </p:nvSpPr>
            <p:spPr>
              <a:xfrm>
                <a:off x="8627041" y="5768815"/>
                <a:ext cx="2202911" cy="4616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INTRODUCTION</a:t>
                </a:r>
              </a:p>
            </p:txBody>
          </p:sp>
        </p:grp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A94C119-20FA-4C4B-88FC-9289C1F529E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945" y="6858000"/>
            <a:ext cx="7853948" cy="266832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50F7FA8-AE3F-496B-ADA5-105AA553E8D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36362" y="6408665"/>
            <a:ext cx="7853948" cy="266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67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2E848D14-1D91-4EF0-AC8E-2B146CB2A88A}"/>
              </a:ext>
            </a:extLst>
          </p:cNvPr>
          <p:cNvSpPr txBox="1"/>
          <p:nvPr/>
        </p:nvSpPr>
        <p:spPr>
          <a:xfrm>
            <a:off x="5690409" y="4271368"/>
            <a:ext cx="5365764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n w="19050">
                  <a:noFill/>
                </a:ln>
                <a:solidFill>
                  <a:srgbClr val="F2F2F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Really an Operation System?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D6A6B9-6468-40E3-8028-05978FDD7193}"/>
              </a:ext>
            </a:extLst>
          </p:cNvPr>
          <p:cNvSpPr txBox="1"/>
          <p:nvPr/>
        </p:nvSpPr>
        <p:spPr>
          <a:xfrm rot="1395382">
            <a:off x="3595972" y="1227584"/>
            <a:ext cx="6222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96D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  <a:endParaRPr lang="en-US" sz="2800" dirty="0">
              <a:solidFill>
                <a:srgbClr val="F96D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2596" y="-3658392"/>
            <a:ext cx="4591691" cy="145752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1054470">
              <a:off x="-569766" y="1912608"/>
              <a:ext cx="5759343" cy="7758457"/>
            </p:xfrm>
            <a:graphic>
              <a:graphicData uri="http://schemas.microsoft.com/office/drawing/2017/model3d">
                <am3d:model3d r:embed="rId3">
                  <am3d:spPr>
                    <a:xfrm rot="1054470">
                      <a:off x="0" y="0"/>
                      <a:ext cx="5759343" cy="7758457"/>
                    </a:xfrm>
                    <a:prstGeom prst="rect">
                      <a:avLst/>
                    </a:prstGeom>
                  </am3d:spPr>
                  <am3d:camera>
                    <am3d:pos x="0" y="0" z="635362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666" d="1000000"/>
                    <am3d:preTrans dx="-10711" dy="-17737505" dz="3535889"/>
                    <am3d:scale>
                      <am3d:sx n="1000000" d="1000000"/>
                      <am3d:sy n="1000000" d="1000000"/>
                      <am3d:sz n="1000000" d="1000000"/>
                    </am3d:scale>
                    <am3d:rot ax="-109931" ay="102348" az="-327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01764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E3F8A0D3-82EE-4FE8-AD77-CB6D11629E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054470">
                <a:off x="-569766" y="1912608"/>
                <a:ext cx="5759343" cy="7758457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8A9FFEB3-4979-4328-BB84-12641AA0B2A0}"/>
              </a:ext>
            </a:extLst>
          </p:cNvPr>
          <p:cNvSpPr/>
          <p:nvPr/>
        </p:nvSpPr>
        <p:spPr>
          <a:xfrm>
            <a:off x="-2442739" y="6616699"/>
            <a:ext cx="2684039" cy="2684039"/>
          </a:xfrm>
          <a:prstGeom prst="ellipse">
            <a:avLst/>
          </a:prstGeom>
          <a:solidFill>
            <a:srgbClr val="232832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4F79B1-447F-4662-A6E7-1CD9B8F857B3}"/>
              </a:ext>
            </a:extLst>
          </p:cNvPr>
          <p:cNvGrpSpPr/>
          <p:nvPr/>
        </p:nvGrpSpPr>
        <p:grpSpPr>
          <a:xfrm>
            <a:off x="5672895" y="3409593"/>
            <a:ext cx="2452504" cy="923330"/>
            <a:chOff x="1205096" y="778261"/>
            <a:chExt cx="2452504" cy="92333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B64AF46-9B12-4025-84AB-194B54F31381}"/>
                </a:ext>
              </a:extLst>
            </p:cNvPr>
            <p:cNvSpPr txBox="1"/>
            <p:nvPr/>
          </p:nvSpPr>
          <p:spPr>
            <a:xfrm>
              <a:off x="1205096" y="778261"/>
              <a:ext cx="24525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ln>
                    <a:solidFill>
                      <a:srgbClr val="F2F2F2"/>
                    </a:solidFill>
                  </a:ln>
                  <a:solidFill>
                    <a:srgbClr val="F96D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LINUX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E8ABC55-593E-4397-90D2-FEB68824EDBC}"/>
                </a:ext>
              </a:extLst>
            </p:cNvPr>
            <p:cNvSpPr txBox="1"/>
            <p:nvPr/>
          </p:nvSpPr>
          <p:spPr>
            <a:xfrm>
              <a:off x="1205096" y="778261"/>
              <a:ext cx="24525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ln w="3175">
                    <a:solidFill>
                      <a:srgbClr val="F2F2F2"/>
                    </a:solidFill>
                  </a:ln>
                  <a:solidFill>
                    <a:srgbClr val="F2F2F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LINUX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81087A9-F4FC-4998-B7FC-296F1BB745F7}"/>
              </a:ext>
            </a:extLst>
          </p:cNvPr>
          <p:cNvGrpSpPr/>
          <p:nvPr/>
        </p:nvGrpSpPr>
        <p:grpSpPr>
          <a:xfrm rot="6896708">
            <a:off x="-11996438" y="-34719878"/>
            <a:ext cx="46996178" cy="58384155"/>
            <a:chOff x="4420189" y="-6439404"/>
            <a:chExt cx="10153354" cy="12613685"/>
          </a:xfrm>
          <a:solidFill>
            <a:srgbClr val="F2F2F2"/>
          </a:solidFill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D306080-F94D-42EA-A240-46FDAB5980D4}"/>
                </a:ext>
              </a:extLst>
            </p:cNvPr>
            <p:cNvSpPr/>
            <p:nvPr/>
          </p:nvSpPr>
          <p:spPr>
            <a:xfrm>
              <a:off x="8871403" y="-2273140"/>
              <a:ext cx="5702140" cy="5702140"/>
            </a:xfrm>
            <a:prstGeom prst="ellipse">
              <a:avLst/>
            </a:prstGeom>
            <a:grpFill/>
            <a:ln w="774700">
              <a:solidFill>
                <a:srgbClr val="F96D00">
                  <a:alpha val="1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83B3C2B-DC57-4FF1-A1F9-9197065E2BC0}"/>
                </a:ext>
              </a:extLst>
            </p:cNvPr>
            <p:cNvGrpSpPr/>
            <p:nvPr/>
          </p:nvGrpSpPr>
          <p:grpSpPr>
            <a:xfrm>
              <a:off x="4420189" y="2864694"/>
              <a:ext cx="4898077" cy="3309587"/>
              <a:chOff x="4884250" y="3292288"/>
              <a:chExt cx="4898077" cy="3309587"/>
            </a:xfrm>
            <a:grpFill/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ADEB0B9-B780-48D8-A58D-8848908BFA66}"/>
                  </a:ext>
                </a:extLst>
              </p:cNvPr>
              <p:cNvSpPr txBox="1"/>
              <p:nvPr/>
            </p:nvSpPr>
            <p:spPr>
              <a:xfrm>
                <a:off x="4884250" y="3739553"/>
                <a:ext cx="4572000" cy="286232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This operating system is built based on the Linux kernel (the core of the operating system), which was first released in 1991 by Linus Torvalds, a student from the University of Helsinki, Finland. Initially, Linux was only developed as a hobby and was not intended for widespread use. However, with the growth of the internet, the Linux developer community expanded, and Linux became increasingly popular.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2CB9E7E-79BF-4C69-BBAD-25F37F7BC515}"/>
                  </a:ext>
                </a:extLst>
              </p:cNvPr>
              <p:cNvSpPr/>
              <p:nvPr/>
            </p:nvSpPr>
            <p:spPr>
              <a:xfrm>
                <a:off x="9594085" y="3429000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DA14BCF-95F9-4C1E-8A87-F02EA4750AB2}"/>
                  </a:ext>
                </a:extLst>
              </p:cNvPr>
              <p:cNvSpPr txBox="1"/>
              <p:nvPr/>
            </p:nvSpPr>
            <p:spPr>
              <a:xfrm>
                <a:off x="8181409" y="3292288"/>
                <a:ext cx="1283365" cy="4616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HISTORY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FB522A2-FC84-4EA5-B8C1-22588CC01288}"/>
                </a:ext>
              </a:extLst>
            </p:cNvPr>
            <p:cNvGrpSpPr/>
            <p:nvPr/>
          </p:nvGrpSpPr>
          <p:grpSpPr>
            <a:xfrm rot="5400000">
              <a:off x="5674513" y="-5098362"/>
              <a:ext cx="4898076" cy="2215991"/>
              <a:chOff x="6230580" y="5768815"/>
              <a:chExt cx="4898076" cy="2215991"/>
            </a:xfrm>
            <a:grpFill/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60BDDC3-DE6E-40F8-AD1C-249B3F372431}"/>
                  </a:ext>
                </a:extLst>
              </p:cNvPr>
              <p:cNvSpPr txBox="1"/>
              <p:nvPr/>
            </p:nvSpPr>
            <p:spPr>
              <a:xfrm>
                <a:off x="6230580" y="6230480"/>
                <a:ext cx="4572000" cy="175432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The Linux operating system is a type of computer operating system that is free and open-source, distributed under the GNU General Public License (GPL) which allows users to download, install, and modify the operating system's source code for free.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D23ECD7-9BD4-4C61-9C09-101F7F997BFD}"/>
                  </a:ext>
                </a:extLst>
              </p:cNvPr>
              <p:cNvSpPr/>
              <p:nvPr/>
            </p:nvSpPr>
            <p:spPr>
              <a:xfrm>
                <a:off x="10940414" y="5919926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C6F0EDE-D016-424E-A73F-8C392E64EC93}"/>
                  </a:ext>
                </a:extLst>
              </p:cNvPr>
              <p:cNvSpPr txBox="1"/>
              <p:nvPr/>
            </p:nvSpPr>
            <p:spPr>
              <a:xfrm>
                <a:off x="8627041" y="5768815"/>
                <a:ext cx="2202911" cy="4616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INTRODUCTION</a:t>
                </a: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215EEC3-5409-4909-A0A7-1C39ADC19C87}"/>
              </a:ext>
            </a:extLst>
          </p:cNvPr>
          <p:cNvSpPr txBox="1"/>
          <p:nvPr/>
        </p:nvSpPr>
        <p:spPr>
          <a:xfrm>
            <a:off x="5690409" y="2640298"/>
            <a:ext cx="8071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n w="19050">
                  <a:noFill/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</a:t>
            </a:r>
            <a:endParaRPr lang="en-US" sz="3200" dirty="0">
              <a:ln w="19050">
                <a:noFill/>
              </a:ln>
              <a:noFill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>
                <a:extLst>
                  <a:ext uri="{FF2B5EF4-FFF2-40B4-BE49-F238E27FC236}">
                    <a16:creationId xmlns:a16="http://schemas.microsoft.com/office/drawing/2014/main" id="{1BEC8F0B-1581-460A-8860-580FF7A109C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7883330"/>
                  </p:ext>
                </p:extLst>
              </p:nvPr>
            </p:nvGraphicFramePr>
            <p:xfrm>
              <a:off x="3620960" y="1830617"/>
              <a:ext cx="4504439" cy="273313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4504439" cy="2733138"/>
                    </a:xfrm>
                    <a:prstGeom prst="rect">
                      <a:avLst/>
                    </a:prstGeom>
                  </am3d:spPr>
                  <am3d:camera>
                    <am3d:pos x="0" y="0" z="534509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740" d="1000000"/>
                    <am3d:preTrans dx="0" dy="-4869287" dz="591252"/>
                    <am3d:scale>
                      <am3d:sx n="1000000" d="1000000"/>
                      <am3d:sy n="1000000" d="1000000"/>
                      <am3d:sz n="1000000" d="1000000"/>
                    </am3d:scale>
                    <am3d:rot ax="1486201" ay="2728596" az="1092617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4186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>
                <a:extLst>
                  <a:ext uri="{FF2B5EF4-FFF2-40B4-BE49-F238E27FC236}">
                    <a16:creationId xmlns:a16="http://schemas.microsoft.com/office/drawing/2014/main" id="{1BEC8F0B-1581-460A-8860-580FF7A109C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620960" y="1830617"/>
                <a:ext cx="4504439" cy="2733138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F45BC250-F24A-4DC1-BCDC-6728D035FA06}"/>
              </a:ext>
            </a:extLst>
          </p:cNvPr>
          <p:cNvSpPr txBox="1"/>
          <p:nvPr/>
        </p:nvSpPr>
        <p:spPr>
          <a:xfrm>
            <a:off x="3886199" y="9294861"/>
            <a:ext cx="441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>
                  <a:solidFill>
                    <a:srgbClr val="232832"/>
                  </a:solidFill>
                </a:ln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OPERATING SYSTEM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071C38C-D8E8-4C7A-A7CD-30A03F9B05B1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282" y="4552949"/>
            <a:ext cx="7853948" cy="266832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F281DA8-4F44-4E42-BAEF-992FB665AE4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6860" y="4845336"/>
            <a:ext cx="7853948" cy="266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368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2596" y="-3658392"/>
            <a:ext cx="4591691" cy="145752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 Model 19">
                <a:extLst>
                  <a:ext uri="{FF2B5EF4-FFF2-40B4-BE49-F238E27FC236}">
                    <a16:creationId xmlns:a16="http://schemas.microsoft.com/office/drawing/2014/main" id="{EC5CEE63-07D8-40DA-B898-E758B79DDB1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81833392"/>
                  </p:ext>
                </p:extLst>
              </p:nvPr>
            </p:nvGraphicFramePr>
            <p:xfrm>
              <a:off x="5326863" y="2222500"/>
              <a:ext cx="1973165" cy="91358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973165" cy="913580"/>
                    </a:xfrm>
                    <a:prstGeom prst="rect">
                      <a:avLst/>
                    </a:prstGeom>
                  </am3d:spPr>
                  <am3d:camera>
                    <am3d:pos x="0" y="0" z="585768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106" d="1000000"/>
                    <am3d:preTrans dx="0" dy="529415" dz="31680135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3235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 Model 19">
                <a:extLst>
                  <a:ext uri="{FF2B5EF4-FFF2-40B4-BE49-F238E27FC236}">
                    <a16:creationId xmlns:a16="http://schemas.microsoft.com/office/drawing/2014/main" id="{EC5CEE63-07D8-40DA-B898-E758B79DDB1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26863" y="2222500"/>
                <a:ext cx="1973165" cy="913580"/>
              </a:xfrm>
              <a:prstGeom prst="rect">
                <a:avLst/>
              </a:prstGeom>
            </p:spPr>
          </p:pic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369879A2-1BC7-48D0-A47D-B8B5CC55C8D4}"/>
              </a:ext>
            </a:extLst>
          </p:cNvPr>
          <p:cNvGrpSpPr/>
          <p:nvPr/>
        </p:nvGrpSpPr>
        <p:grpSpPr>
          <a:xfrm rot="6896708">
            <a:off x="-6143955" y="-24628382"/>
            <a:ext cx="34932715" cy="43397509"/>
            <a:chOff x="4420189" y="-6439404"/>
            <a:chExt cx="10153354" cy="12613685"/>
          </a:xfrm>
          <a:solidFill>
            <a:srgbClr val="F2F2F2"/>
          </a:solidFill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B31F664-4FD0-4D70-AD3C-92932E4D3DAC}"/>
                </a:ext>
              </a:extLst>
            </p:cNvPr>
            <p:cNvSpPr/>
            <p:nvPr/>
          </p:nvSpPr>
          <p:spPr>
            <a:xfrm>
              <a:off x="8871403" y="-2273140"/>
              <a:ext cx="5702140" cy="5702140"/>
            </a:xfrm>
            <a:prstGeom prst="ellipse">
              <a:avLst/>
            </a:prstGeom>
            <a:grpFill/>
            <a:ln w="774700">
              <a:solidFill>
                <a:srgbClr val="F96D00">
                  <a:alpha val="1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5960305-E841-47B3-8B99-D9DDB22D3ABE}"/>
                </a:ext>
              </a:extLst>
            </p:cNvPr>
            <p:cNvGrpSpPr/>
            <p:nvPr/>
          </p:nvGrpSpPr>
          <p:grpSpPr>
            <a:xfrm>
              <a:off x="4420189" y="2864694"/>
              <a:ext cx="4898077" cy="3309587"/>
              <a:chOff x="4884250" y="3292288"/>
              <a:chExt cx="4898077" cy="3309587"/>
            </a:xfrm>
            <a:grpFill/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C6884BB-8330-4422-871B-336939F77A53}"/>
                  </a:ext>
                </a:extLst>
              </p:cNvPr>
              <p:cNvSpPr txBox="1"/>
              <p:nvPr/>
            </p:nvSpPr>
            <p:spPr>
              <a:xfrm>
                <a:off x="4884250" y="3739553"/>
                <a:ext cx="4572000" cy="286232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This operating system is built based on the Linux kernel (the core of the operating system), which was first released in 1991 by Linus Torvalds, a student from the University of Helsinki, Finland. Initially, Linux was only developed as a hobby and was not intended for widespread use. However, with the growth of the internet, the Linux developer community expanded, and Linux became increasingly popular.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7DEE67BE-06AA-41A7-B6BF-EE8CDEDDB828}"/>
                  </a:ext>
                </a:extLst>
              </p:cNvPr>
              <p:cNvSpPr/>
              <p:nvPr/>
            </p:nvSpPr>
            <p:spPr>
              <a:xfrm>
                <a:off x="9594085" y="3429000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E3632D5-09F7-45AD-9CB8-AAF6D325CE17}"/>
                  </a:ext>
                </a:extLst>
              </p:cNvPr>
              <p:cNvSpPr txBox="1"/>
              <p:nvPr/>
            </p:nvSpPr>
            <p:spPr>
              <a:xfrm>
                <a:off x="8181409" y="3292288"/>
                <a:ext cx="1283365" cy="4616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HISTORY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89EB135-9BC5-46BE-9FB1-A26602DBF565}"/>
                </a:ext>
              </a:extLst>
            </p:cNvPr>
            <p:cNvGrpSpPr/>
            <p:nvPr/>
          </p:nvGrpSpPr>
          <p:grpSpPr>
            <a:xfrm rot="5400000">
              <a:off x="5674513" y="-5098362"/>
              <a:ext cx="4898076" cy="2215991"/>
              <a:chOff x="6230580" y="5768815"/>
              <a:chExt cx="4898076" cy="2215991"/>
            </a:xfrm>
            <a:grpFill/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C85D561-D16D-4964-8189-94C26C559A89}"/>
                  </a:ext>
                </a:extLst>
              </p:cNvPr>
              <p:cNvSpPr txBox="1"/>
              <p:nvPr/>
            </p:nvSpPr>
            <p:spPr>
              <a:xfrm>
                <a:off x="6230580" y="6230480"/>
                <a:ext cx="4572000" cy="175432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0" i="0" dirty="0">
                    <a:solidFill>
                      <a:srgbClr val="232832"/>
                    </a:solidFill>
                    <a:effectLst/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The Linux operating system is a type of computer operating system that is free and open-source, distributed under the GNU General Public License (GPL) which allows users to download, install, and modify the operating system's source code for free.</a:t>
                </a:r>
                <a:endParaRPr lang="en-US" dirty="0">
                  <a:solidFill>
                    <a:srgbClr val="23283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3E4F04F2-48D7-48B8-B52C-B626DFB2C3DE}"/>
                  </a:ext>
                </a:extLst>
              </p:cNvPr>
              <p:cNvSpPr/>
              <p:nvPr/>
            </p:nvSpPr>
            <p:spPr>
              <a:xfrm>
                <a:off x="10940414" y="5919926"/>
                <a:ext cx="188242" cy="188242"/>
              </a:xfrm>
              <a:prstGeom prst="ellipse">
                <a:avLst/>
              </a:prstGeom>
              <a:solidFill>
                <a:srgbClr val="FF8D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ED70DD6-15ED-48E3-B04A-11B516935682}"/>
                  </a:ext>
                </a:extLst>
              </p:cNvPr>
              <p:cNvSpPr txBox="1"/>
              <p:nvPr/>
            </p:nvSpPr>
            <p:spPr>
              <a:xfrm>
                <a:off x="8627041" y="5768815"/>
                <a:ext cx="2202911" cy="46166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96D00"/>
                    </a:solidFill>
                  </a:rPr>
                  <a:t>INTRODUCTION</a:t>
                </a:r>
              </a:p>
            </p:txBody>
          </p:sp>
        </p:grp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>
                <a:extLst>
                  <a:ext uri="{FF2B5EF4-FFF2-40B4-BE49-F238E27FC236}">
                    <a16:creationId xmlns:a16="http://schemas.microsoft.com/office/drawing/2014/main" id="{93C7B680-B687-4B15-A268-58D5166573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09279116"/>
                  </p:ext>
                </p:extLst>
              </p:nvPr>
            </p:nvGraphicFramePr>
            <p:xfrm>
              <a:off x="3739025" y="1343434"/>
              <a:ext cx="4713948" cy="208556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4713948" cy="2085565"/>
                    </a:xfrm>
                    <a:prstGeom prst="rect">
                      <a:avLst/>
                    </a:prstGeom>
                  </am3d:spPr>
                  <am3d:camera>
                    <am3d:pos x="0" y="0" z="534509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740" d="1000000"/>
                    <am3d:preTrans dx="0" dy="-4869287" dz="591252"/>
                    <am3d:scale>
                      <am3d:sx n="1000000" d="1000000"/>
                      <am3d:sy n="1000000" d="1000000"/>
                      <am3d:sz n="1000000" d="1000000"/>
                    </am3d:scale>
                    <am3d:rot ax="896833" ay="3718779" az="79565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4186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>
                <a:extLst>
                  <a:ext uri="{FF2B5EF4-FFF2-40B4-BE49-F238E27FC236}">
                    <a16:creationId xmlns:a16="http://schemas.microsoft.com/office/drawing/2014/main" id="{93C7B680-B687-4B15-A268-58D5166573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39025" y="1343434"/>
                <a:ext cx="4713948" cy="2085565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5FD4DCD9-FF3A-4362-804D-98CA9244639E}"/>
              </a:ext>
            </a:extLst>
          </p:cNvPr>
          <p:cNvSpPr txBox="1"/>
          <p:nvPr/>
        </p:nvSpPr>
        <p:spPr>
          <a:xfrm>
            <a:off x="3886199" y="4057650"/>
            <a:ext cx="441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>
                  <a:solidFill>
                    <a:srgbClr val="232832"/>
                  </a:solidFill>
                </a:ln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OPERATING SYSTEM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1C12C2D-F347-42A7-9F1D-2881F18B5A7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282" y="4552949"/>
            <a:ext cx="7853948" cy="26683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11CBA35-B7EA-4CE0-B90C-B0B4C8D6220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6860" y="4845336"/>
            <a:ext cx="7853948" cy="266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08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35099C-CD54-438E-8780-B567491F02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282" y="4552949"/>
            <a:ext cx="7853948" cy="26683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EC6632-F229-4978-8D75-6905F2E47B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6860" y="4845336"/>
            <a:ext cx="7853948" cy="26683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565CED-1561-4FC1-92AC-C853FDAF3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62596" y="-3658392"/>
            <a:ext cx="4591691" cy="145752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>
                <a:extLst>
                  <a:ext uri="{FF2B5EF4-FFF2-40B4-BE49-F238E27FC236}">
                    <a16:creationId xmlns:a16="http://schemas.microsoft.com/office/drawing/2014/main" id="{2A42CB80-1CB2-406A-994C-6358DF6134D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11958503"/>
                  </p:ext>
                </p:extLst>
              </p:nvPr>
            </p:nvGraphicFramePr>
            <p:xfrm>
              <a:off x="895349" y="1965749"/>
              <a:ext cx="3775421" cy="195855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775421" cy="1958551"/>
                    </a:xfrm>
                    <a:prstGeom prst="rect">
                      <a:avLst/>
                    </a:prstGeom>
                  </am3d:spPr>
                  <am3d:camera>
                    <am3d:pos x="0" y="0" z="534509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740" d="1000000"/>
                    <am3d:preTrans dx="0" dy="-4869287" dz="591252"/>
                    <am3d:scale>
                      <am3d:sx n="1000000" d="1000000"/>
                      <am3d:sy n="1000000" d="1000000"/>
                      <am3d:sz n="1000000" d="1000000"/>
                    </am3d:scale>
                    <am3d:rot ax="569158" ay="2326755" az="35846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7421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>
                <a:extLst>
                  <a:ext uri="{FF2B5EF4-FFF2-40B4-BE49-F238E27FC236}">
                    <a16:creationId xmlns:a16="http://schemas.microsoft.com/office/drawing/2014/main" id="{2A42CB80-1CB2-406A-994C-6358DF6134D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5349" y="1965749"/>
                <a:ext cx="3775421" cy="1958551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3856538A-C538-4E48-9891-C15FAFFAEF82}"/>
              </a:ext>
            </a:extLst>
          </p:cNvPr>
          <p:cNvSpPr txBox="1"/>
          <p:nvPr/>
        </p:nvSpPr>
        <p:spPr>
          <a:xfrm>
            <a:off x="895349" y="4552950"/>
            <a:ext cx="441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>
                  <a:solidFill>
                    <a:srgbClr val="232832"/>
                  </a:solidFill>
                </a:ln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OPERATING SYSTEM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81EA44AA-7F51-4BF0-813D-C75F774ACE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02158002"/>
                  </p:ext>
                </p:extLst>
              </p:nvPr>
            </p:nvGraphicFramePr>
            <p:xfrm>
              <a:off x="7752693" y="2481209"/>
              <a:ext cx="2623077" cy="1214491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623077" cy="1214491"/>
                    </a:xfrm>
                    <a:prstGeom prst="rect">
                      <a:avLst/>
                    </a:prstGeom>
                  </am3d:spPr>
                  <am3d:camera>
                    <am3d:pos x="0" y="0" z="585768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106" d="1000000"/>
                    <am3d:preTrans dx="0" dy="529415" dz="31680135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30889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81EA44AA-7F51-4BF0-813D-C75F774ACE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52693" y="2481209"/>
                <a:ext cx="2623077" cy="121449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E7F045C0-8CC9-4263-A991-0211A755E54F}"/>
              </a:ext>
            </a:extLst>
          </p:cNvPr>
          <p:cNvSpPr txBox="1"/>
          <p:nvPr/>
        </p:nvSpPr>
        <p:spPr>
          <a:xfrm>
            <a:off x="8135282" y="4552949"/>
            <a:ext cx="2111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>
                  <a:solidFill>
                    <a:srgbClr val="232832"/>
                  </a:solidFill>
                </a:ln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KERNELS</a:t>
            </a:r>
          </a:p>
        </p:txBody>
      </p:sp>
    </p:spTree>
    <p:extLst>
      <p:ext uri="{BB962C8B-B14F-4D97-AF65-F5344CB8AC3E}">
        <p14:creationId xmlns:p14="http://schemas.microsoft.com/office/powerpoint/2010/main" val="2005232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953</Words>
  <Application>Microsoft Office PowerPoint</Application>
  <PresentationFormat>Widescreen</PresentationFormat>
  <Paragraphs>83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 KADEK ADI ASTAWA</dc:creator>
  <cp:lastModifiedBy>I KADEK ADI ASTAWA</cp:lastModifiedBy>
  <cp:revision>5</cp:revision>
  <dcterms:created xsi:type="dcterms:W3CDTF">2024-03-24T00:49:49Z</dcterms:created>
  <dcterms:modified xsi:type="dcterms:W3CDTF">2024-03-25T04:57:38Z</dcterms:modified>
</cp:coreProperties>
</file>

<file path=docProps/thumbnail.jpeg>
</file>